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3" r:id="rId9"/>
    <p:sldId id="264" r:id="rId10"/>
    <p:sldId id="266" r:id="rId11"/>
    <p:sldId id="267" r:id="rId12"/>
    <p:sldId id="26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15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538350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4283999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1282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292532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56656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874216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3892843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152768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313869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17D2E5-189A-46F9-B62B-D0A6B54531AB}"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120720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7D2E5-189A-46F9-B62B-D0A6B54531AB}"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1219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7D2E5-189A-46F9-B62B-D0A6B54531AB}" type="datetimeFigureOut">
              <a:rPr lang="en-US" smtClean="0"/>
              <a:t>5/29/2017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96240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7D2E5-189A-46F9-B62B-D0A6B54531AB}" type="datetimeFigureOut">
              <a:rPr lang="en-US" smtClean="0"/>
              <a:t>5/29/2017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982309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7D2E5-189A-46F9-B62B-D0A6B54531AB}" type="datetimeFigureOut">
              <a:rPr lang="en-US" smtClean="0"/>
              <a:t>5/29/2017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83482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17D2E5-189A-46F9-B62B-D0A6B54531AB}"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2758795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17D2E5-189A-46F9-B62B-D0A6B54531AB}"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6B63-777B-4597-A462-7EE559F42049}" type="slidenum">
              <a:rPr lang="en-US" smtClean="0"/>
              <a:t>‹#›</a:t>
            </a:fld>
            <a:endParaRPr lang="en-US"/>
          </a:p>
        </p:txBody>
      </p:sp>
    </p:spTree>
    <p:extLst>
      <p:ext uri="{BB962C8B-B14F-4D97-AF65-F5344CB8AC3E}">
        <p14:creationId xmlns:p14="http://schemas.microsoft.com/office/powerpoint/2010/main" val="4101269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17D2E5-189A-46F9-B62B-D0A6B54531AB}" type="datetimeFigureOut">
              <a:rPr lang="en-US" smtClean="0"/>
              <a:t>5/29/2017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7276B63-777B-4597-A462-7EE559F42049}" type="slidenum">
              <a:rPr lang="en-US" smtClean="0"/>
              <a:t>‹#›</a:t>
            </a:fld>
            <a:endParaRPr lang="en-US"/>
          </a:p>
        </p:txBody>
      </p:sp>
    </p:spTree>
    <p:extLst>
      <p:ext uri="{BB962C8B-B14F-4D97-AF65-F5344CB8AC3E}">
        <p14:creationId xmlns:p14="http://schemas.microsoft.com/office/powerpoint/2010/main" val="581640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1898072"/>
            <a:ext cx="9047018" cy="1279927"/>
          </a:xfrm>
        </p:spPr>
        <p:txBody>
          <a:bodyPr/>
          <a:lstStyle/>
          <a:p>
            <a:pPr algn="ctr"/>
            <a:r>
              <a:rPr lang="uk-UA" sz="4400" dirty="0" smtClean="0"/>
              <a:t>Веб сервіс дял моніторинг </a:t>
            </a:r>
            <a:r>
              <a:rPr lang="uk-UA" sz="4400" dirty="0" smtClean="0"/>
              <a:t>та планування пасажирських авіаперевезень</a:t>
            </a:r>
            <a:endParaRPr lang="en-US" sz="4400" dirty="0"/>
          </a:p>
        </p:txBody>
      </p:sp>
      <p:sp>
        <p:nvSpPr>
          <p:cNvPr id="3" name="Subtitle 2"/>
          <p:cNvSpPr>
            <a:spLocks noGrp="1"/>
          </p:cNvSpPr>
          <p:nvPr>
            <p:ph type="subTitle" idx="1"/>
          </p:nvPr>
        </p:nvSpPr>
        <p:spPr>
          <a:xfrm>
            <a:off x="2014373" y="4785123"/>
            <a:ext cx="7766936" cy="1096899"/>
          </a:xfrm>
        </p:spPr>
        <p:txBody>
          <a:bodyPr/>
          <a:lstStyle/>
          <a:p>
            <a:r>
              <a:rPr lang="uk-UA" dirty="0" smtClean="0">
                <a:solidFill>
                  <a:schemeClr val="tx1"/>
                </a:solidFill>
              </a:rPr>
              <a:t>Виконав: студент групи ПІ-41</a:t>
            </a:r>
            <a:br>
              <a:rPr lang="uk-UA" dirty="0" smtClean="0">
                <a:solidFill>
                  <a:schemeClr val="tx1"/>
                </a:solidFill>
              </a:rPr>
            </a:br>
            <a:r>
              <a:rPr lang="uk-UA" dirty="0" smtClean="0">
                <a:solidFill>
                  <a:schemeClr val="tx1"/>
                </a:solidFill>
              </a:rPr>
              <a:t>Гаврилюк А.М</a:t>
            </a:r>
            <a:r>
              <a:rPr lang="uk-UA" dirty="0" smtClean="0">
                <a:solidFill>
                  <a:schemeClr val="tx1"/>
                </a:solidFill>
              </a:rPr>
              <a:t>.</a:t>
            </a:r>
          </a:p>
          <a:p>
            <a:r>
              <a:rPr lang="uk-UA" dirty="0" smtClean="0">
                <a:solidFill>
                  <a:schemeClr val="tx1"/>
                </a:solidFill>
              </a:rPr>
              <a:t>Керівник: доц.Коротеєва Т.О.</a:t>
            </a:r>
            <a:endParaRPr lang="en-US" dirty="0">
              <a:solidFill>
                <a:schemeClr val="tx1"/>
              </a:solidFill>
            </a:endParaRPr>
          </a:p>
        </p:txBody>
      </p:sp>
    </p:spTree>
    <p:extLst>
      <p:ext uri="{BB962C8B-B14F-4D97-AF65-F5344CB8AC3E}">
        <p14:creationId xmlns:p14="http://schemas.microsoft.com/office/powerpoint/2010/main" val="1450398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49049" y="141949"/>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Клієнтська частина</a:t>
            </a:r>
            <a:endParaRPr lang="en-US" sz="4400" dirty="0" smtClean="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3913478" y="919709"/>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2"/>
          <a:stretch>
            <a:fillRect/>
          </a:stretch>
        </p:blipFill>
        <p:spPr>
          <a:xfrm>
            <a:off x="338329" y="870674"/>
            <a:ext cx="3937288" cy="3946156"/>
          </a:xfrm>
          <a:prstGeom prst="rect">
            <a:avLst/>
          </a:prstGeom>
        </p:spPr>
      </p:pic>
      <p:pic>
        <p:nvPicPr>
          <p:cNvPr id="6" name="Picture 5"/>
          <p:cNvPicPr>
            <a:picLocks noChangeAspect="1"/>
          </p:cNvPicPr>
          <p:nvPr/>
        </p:nvPicPr>
        <p:blipFill>
          <a:blip r:embed="rId3"/>
          <a:stretch>
            <a:fillRect/>
          </a:stretch>
        </p:blipFill>
        <p:spPr>
          <a:xfrm>
            <a:off x="6210301" y="1143000"/>
            <a:ext cx="5327452" cy="2008365"/>
          </a:xfrm>
          <a:prstGeom prst="rect">
            <a:avLst/>
          </a:prstGeom>
        </p:spPr>
      </p:pic>
      <p:pic>
        <p:nvPicPr>
          <p:cNvPr id="8" name="Picture 7"/>
          <p:cNvPicPr>
            <a:picLocks noChangeAspect="1"/>
          </p:cNvPicPr>
          <p:nvPr/>
        </p:nvPicPr>
        <p:blipFill>
          <a:blip r:embed="rId4"/>
          <a:stretch>
            <a:fillRect/>
          </a:stretch>
        </p:blipFill>
        <p:spPr>
          <a:xfrm>
            <a:off x="5617439" y="4456013"/>
            <a:ext cx="5505451" cy="2244382"/>
          </a:xfrm>
          <a:prstGeom prst="rect">
            <a:avLst/>
          </a:prstGeom>
        </p:spPr>
      </p:pic>
      <p:cxnSp>
        <p:nvCxnSpPr>
          <p:cNvPr id="9" name="Straight Arrow Connector 8"/>
          <p:cNvCxnSpPr/>
          <p:nvPr/>
        </p:nvCxnSpPr>
        <p:spPr>
          <a:xfrm flipV="1">
            <a:off x="4275617" y="2525963"/>
            <a:ext cx="1934684" cy="1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858001" y="3490473"/>
            <a:ext cx="442912" cy="78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056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3913478" y="919709"/>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DemoDipl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188" y="214312"/>
            <a:ext cx="11487150" cy="6408139"/>
          </a:xfrm>
          <a:prstGeom prst="rect">
            <a:avLst/>
          </a:prstGeom>
        </p:spPr>
      </p:pic>
    </p:spTree>
    <p:extLst>
      <p:ext uri="{BB962C8B-B14F-4D97-AF65-F5344CB8AC3E}">
        <p14:creationId xmlns:p14="http://schemas.microsoft.com/office/powerpoint/2010/main" val="3219018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49049" y="141949"/>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Висновки</a:t>
            </a:r>
            <a:endParaRPr lang="en-US" sz="4400" dirty="0" smtClean="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3913478" y="919709"/>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p:nvPr/>
        </p:nvSpPr>
        <p:spPr>
          <a:xfrm>
            <a:off x="891887" y="1989580"/>
            <a:ext cx="8691996" cy="2806987"/>
          </a:xfrm>
          <a:prstGeom prst="rect">
            <a:avLst/>
          </a:prstGeom>
        </p:spPr>
        <p:txBody>
          <a:bodyPr wrap="square">
            <a:spAutoFit/>
          </a:bodyPr>
          <a:lstStyle/>
          <a:p>
            <a:pPr indent="450215" algn="just">
              <a:lnSpc>
                <a:spcPct val="150000"/>
              </a:lnSpc>
            </a:pPr>
            <a:r>
              <a:rPr lang="uk-UA" sz="2000" dirty="0">
                <a:latin typeface="Times New Roman" panose="02020603050405020304" pitchFamily="18" charset="0"/>
                <a:ea typeface="Calibri" panose="020F0502020204030204" pitchFamily="34" charset="0"/>
              </a:rPr>
              <a:t>В результаті виконання бакалаврської кваліфікаційної роботи я проаналізував та описав предметну область програмного забезпечення дослідив існуючі програми аналоги, встановив задачі та цілі для розробки програмного забезпечення, здійснив проектування проекту, розробив та здійснив тестування програмного продукту для моніторингу та планування авіарейсів для авіакомпанії</a:t>
            </a:r>
            <a:r>
              <a:rPr lang="uk-UA" sz="2000" dirty="0" smtClean="0">
                <a:latin typeface="Times New Roman" panose="02020603050405020304" pitchFamily="18" charset="0"/>
                <a:ea typeface="Calibri" panose="020F0502020204030204" pitchFamily="34" charset="0"/>
              </a:rPr>
              <a:t>.</a:t>
            </a:r>
            <a:endParaRPr lang="en-US" sz="20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629928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49036" y="2756562"/>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Дякую за увагу</a:t>
            </a:r>
            <a:endParaRPr lang="en-US" sz="4400" dirty="0" smtClean="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3913478" y="919709"/>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60182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436" y="1"/>
            <a:ext cx="9047018" cy="919708"/>
          </a:xfrm>
        </p:spPr>
        <p:txBody>
          <a:bodyPr/>
          <a:lstStyle/>
          <a:p>
            <a:pPr algn="ctr"/>
            <a:r>
              <a:rPr lang="uk-UA" sz="4400" dirty="0" smtClean="0"/>
              <a:t>Предметна область</a:t>
            </a:r>
            <a:endParaRPr lang="en-US" sz="4400" dirty="0"/>
          </a:p>
        </p:txBody>
      </p:sp>
      <p:sp>
        <p:nvSpPr>
          <p:cNvPr id="5" name="Subtitle 2"/>
          <p:cNvSpPr>
            <a:spLocks noGrp="1"/>
          </p:cNvSpPr>
          <p:nvPr>
            <p:ph type="subTitle" idx="1"/>
          </p:nvPr>
        </p:nvSpPr>
        <p:spPr>
          <a:xfrm>
            <a:off x="1091431" y="1787236"/>
            <a:ext cx="7766936" cy="4364181"/>
          </a:xfrm>
        </p:spPr>
        <p:txBody>
          <a:bodyPr>
            <a:normAutofit/>
          </a:bodyPr>
          <a:lstStyle/>
          <a:p>
            <a:pPr algn="l"/>
            <a:r>
              <a:rPr lang="uk-UA" dirty="0" smtClean="0">
                <a:solidFill>
                  <a:schemeClr val="tx1"/>
                </a:solidFill>
              </a:rPr>
              <a:t>	</a:t>
            </a:r>
            <a:r>
              <a:rPr lang="uk-UA" b="1" dirty="0" smtClean="0">
                <a:solidFill>
                  <a:schemeClr val="tx1"/>
                </a:solidFill>
              </a:rPr>
              <a:t>Подорожі </a:t>
            </a:r>
            <a:r>
              <a:rPr lang="uk-UA" b="1" dirty="0">
                <a:solidFill>
                  <a:schemeClr val="tx1"/>
                </a:solidFill>
              </a:rPr>
              <a:t>відіграють велику роль у житті людини, а з появою авіалайнерів вони стали набагато швидшими</a:t>
            </a:r>
            <a:r>
              <a:rPr lang="uk-UA" b="1" dirty="0" smtClean="0">
                <a:solidFill>
                  <a:schemeClr val="tx1"/>
                </a:solidFill>
              </a:rPr>
              <a:t>.</a:t>
            </a:r>
          </a:p>
          <a:p>
            <a:pPr algn="l"/>
            <a:r>
              <a:rPr lang="uk-UA" b="1" dirty="0">
                <a:solidFill>
                  <a:schemeClr val="tx1"/>
                </a:solidFill>
              </a:rPr>
              <a:t>Загалом подорож літаком має такі переваги:</a:t>
            </a:r>
            <a:endParaRPr lang="en-US" b="1" dirty="0">
              <a:solidFill>
                <a:schemeClr val="tx1"/>
              </a:solidFill>
            </a:endParaRPr>
          </a:p>
          <a:p>
            <a:pPr algn="l"/>
            <a:r>
              <a:rPr lang="uk-UA" b="1" dirty="0" smtClean="0">
                <a:solidFill>
                  <a:schemeClr val="tx1"/>
                </a:solidFill>
              </a:rPr>
              <a:t>— Висока </a:t>
            </a:r>
            <a:r>
              <a:rPr lang="uk-UA" b="1" dirty="0">
                <a:solidFill>
                  <a:schemeClr val="tx1"/>
                </a:solidFill>
              </a:rPr>
              <a:t>швидкість </a:t>
            </a:r>
            <a:r>
              <a:rPr lang="uk-UA" b="1" dirty="0" smtClean="0">
                <a:solidFill>
                  <a:schemeClr val="tx1"/>
                </a:solidFill>
              </a:rPr>
              <a:t>пересування.</a:t>
            </a:r>
            <a:endParaRPr lang="en-US" b="1" dirty="0">
              <a:solidFill>
                <a:schemeClr val="tx1"/>
              </a:solidFill>
            </a:endParaRPr>
          </a:p>
          <a:p>
            <a:pPr algn="l"/>
            <a:r>
              <a:rPr lang="uk-UA" b="1" dirty="0" smtClean="0">
                <a:solidFill>
                  <a:schemeClr val="tx1"/>
                </a:solidFill>
              </a:rPr>
              <a:t>— </a:t>
            </a:r>
            <a:r>
              <a:rPr lang="uk-UA" b="1" dirty="0">
                <a:solidFill>
                  <a:schemeClr val="tx1"/>
                </a:solidFill>
              </a:rPr>
              <a:t>Літаки мають високий сервіс в обслуговуванні пасажирів</a:t>
            </a:r>
            <a:r>
              <a:rPr lang="uk-UA" b="1" dirty="0" smtClean="0">
                <a:solidFill>
                  <a:schemeClr val="tx1"/>
                </a:solidFill>
              </a:rPr>
              <a:t>.</a:t>
            </a:r>
          </a:p>
          <a:p>
            <a:pPr algn="l"/>
            <a:r>
              <a:rPr lang="uk-UA" b="1" dirty="0" smtClean="0">
                <a:solidFill>
                  <a:schemeClr val="tx1"/>
                </a:solidFill>
              </a:rPr>
              <a:t>— </a:t>
            </a:r>
            <a:r>
              <a:rPr lang="uk-UA" b="1" dirty="0">
                <a:solidFill>
                  <a:schemeClr val="tx1"/>
                </a:solidFill>
              </a:rPr>
              <a:t>Вид з ілюмінатора надзвичайно </a:t>
            </a:r>
            <a:r>
              <a:rPr lang="uk-UA" b="1" dirty="0" smtClean="0">
                <a:solidFill>
                  <a:schemeClr val="tx1"/>
                </a:solidFill>
              </a:rPr>
              <a:t>красивий.</a:t>
            </a:r>
            <a:endParaRPr lang="en-US" b="1" dirty="0">
              <a:solidFill>
                <a:schemeClr val="tx1"/>
              </a:solidFill>
            </a:endParaRPr>
          </a:p>
          <a:p>
            <a:pPr algn="l"/>
            <a:r>
              <a:rPr lang="uk-UA" b="1" dirty="0" smtClean="0">
                <a:solidFill>
                  <a:schemeClr val="tx1"/>
                </a:solidFill>
              </a:rPr>
              <a:t>— </a:t>
            </a:r>
            <a:r>
              <a:rPr lang="uk-UA" b="1" dirty="0">
                <a:solidFill>
                  <a:schemeClr val="tx1"/>
                </a:solidFill>
              </a:rPr>
              <a:t>Літаком можна відправитися в будь-яку </a:t>
            </a:r>
            <a:r>
              <a:rPr lang="uk-UA" b="1" dirty="0" smtClean="0">
                <a:solidFill>
                  <a:schemeClr val="tx1"/>
                </a:solidFill>
              </a:rPr>
              <a:t>країну</a:t>
            </a:r>
            <a:r>
              <a:rPr lang="uk-UA" b="1" dirty="0" smtClean="0">
                <a:solidFill>
                  <a:schemeClr val="tx1"/>
                </a:solidFill>
              </a:rPr>
              <a:t>.</a:t>
            </a:r>
            <a:br>
              <a:rPr lang="uk-UA" b="1" dirty="0" smtClean="0">
                <a:solidFill>
                  <a:schemeClr val="tx1"/>
                </a:solidFill>
              </a:rPr>
            </a:br>
            <a:endParaRPr lang="en-US" dirty="0"/>
          </a:p>
          <a:p>
            <a:pPr algn="l"/>
            <a:endParaRPr lang="en-US" dirty="0"/>
          </a:p>
        </p:txBody>
      </p:sp>
    </p:spTree>
    <p:extLst>
      <p:ext uri="{BB962C8B-B14F-4D97-AF65-F5344CB8AC3E}">
        <p14:creationId xmlns:p14="http://schemas.microsoft.com/office/powerpoint/2010/main" val="3883283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436" y="1"/>
            <a:ext cx="9047018" cy="919708"/>
          </a:xfrm>
        </p:spPr>
        <p:txBody>
          <a:bodyPr/>
          <a:lstStyle/>
          <a:p>
            <a:pPr algn="ctr"/>
            <a:r>
              <a:rPr lang="uk-UA" sz="4400" dirty="0" smtClean="0"/>
              <a:t>Постановка задачі</a:t>
            </a:r>
            <a:endParaRPr lang="en-US" sz="4400" dirty="0"/>
          </a:p>
        </p:txBody>
      </p:sp>
      <p:sp>
        <p:nvSpPr>
          <p:cNvPr id="5" name="Subtitle 2"/>
          <p:cNvSpPr>
            <a:spLocks noGrp="1"/>
          </p:cNvSpPr>
          <p:nvPr>
            <p:ph type="subTitle" idx="1"/>
          </p:nvPr>
        </p:nvSpPr>
        <p:spPr>
          <a:xfrm>
            <a:off x="1091431" y="1787236"/>
            <a:ext cx="7766936" cy="4364181"/>
          </a:xfrm>
        </p:spPr>
        <p:txBody>
          <a:bodyPr>
            <a:normAutofit/>
          </a:bodyPr>
          <a:lstStyle/>
          <a:p>
            <a:pPr algn="l"/>
            <a:r>
              <a:rPr lang="uk-UA" b="1" dirty="0">
                <a:solidFill>
                  <a:schemeClr val="tx1"/>
                </a:solidFill>
              </a:rPr>
              <a:t>	</a:t>
            </a:r>
            <a:r>
              <a:rPr lang="uk-UA" b="1" dirty="0" smtClean="0">
                <a:solidFill>
                  <a:schemeClr val="tx1"/>
                </a:solidFill>
              </a:rPr>
              <a:t>Основний функціонал веб сайту:</a:t>
            </a:r>
            <a:endParaRPr lang="uk-UA" b="1" dirty="0">
              <a:solidFill>
                <a:schemeClr val="tx1"/>
              </a:solidFill>
            </a:endParaRPr>
          </a:p>
          <a:p>
            <a:pPr algn="l"/>
            <a:r>
              <a:rPr lang="uk-UA" b="1" dirty="0">
                <a:solidFill>
                  <a:schemeClr val="tx1"/>
                </a:solidFill>
              </a:rPr>
              <a:t>— </a:t>
            </a:r>
            <a:r>
              <a:rPr lang="uk-UA" b="1" dirty="0" smtClean="0">
                <a:solidFill>
                  <a:schemeClr val="tx1"/>
                </a:solidFill>
              </a:rPr>
              <a:t>Пошук </a:t>
            </a:r>
            <a:r>
              <a:rPr lang="uk-UA" b="1" dirty="0">
                <a:solidFill>
                  <a:schemeClr val="tx1"/>
                </a:solidFill>
              </a:rPr>
              <a:t>авіарейсів.</a:t>
            </a:r>
          </a:p>
          <a:p>
            <a:pPr algn="l"/>
            <a:r>
              <a:rPr lang="uk-UA" b="1" dirty="0">
                <a:solidFill>
                  <a:schemeClr val="tx1"/>
                </a:solidFill>
              </a:rPr>
              <a:t>— </a:t>
            </a:r>
            <a:r>
              <a:rPr lang="uk-UA" b="1" dirty="0" smtClean="0">
                <a:solidFill>
                  <a:schemeClr val="tx1"/>
                </a:solidFill>
              </a:rPr>
              <a:t>Перегляд </a:t>
            </a:r>
            <a:r>
              <a:rPr lang="uk-UA" b="1" dirty="0">
                <a:solidFill>
                  <a:schemeClr val="tx1"/>
                </a:solidFill>
              </a:rPr>
              <a:t>детальної інформації про авіарейс.</a:t>
            </a:r>
          </a:p>
          <a:p>
            <a:pPr algn="l"/>
            <a:r>
              <a:rPr lang="uk-UA" b="1" dirty="0">
                <a:solidFill>
                  <a:schemeClr val="tx1"/>
                </a:solidFill>
              </a:rPr>
              <a:t>— </a:t>
            </a:r>
            <a:r>
              <a:rPr lang="uk-UA" b="1" dirty="0" smtClean="0">
                <a:solidFill>
                  <a:schemeClr val="tx1"/>
                </a:solidFill>
              </a:rPr>
              <a:t>Бронювання </a:t>
            </a:r>
            <a:r>
              <a:rPr lang="uk-UA" b="1" dirty="0">
                <a:solidFill>
                  <a:schemeClr val="tx1"/>
                </a:solidFill>
              </a:rPr>
              <a:t>або замовлення квитків на вибраний рейс.</a:t>
            </a:r>
          </a:p>
          <a:p>
            <a:pPr algn="l"/>
            <a:r>
              <a:rPr lang="uk-UA" b="1" dirty="0">
                <a:solidFill>
                  <a:schemeClr val="tx1"/>
                </a:solidFill>
              </a:rPr>
              <a:t>— </a:t>
            </a:r>
            <a:r>
              <a:rPr lang="uk-UA" b="1" dirty="0" smtClean="0">
                <a:solidFill>
                  <a:schemeClr val="tx1"/>
                </a:solidFill>
              </a:rPr>
              <a:t>Відстежування </a:t>
            </a:r>
            <a:r>
              <a:rPr lang="uk-UA" b="1" dirty="0">
                <a:solidFill>
                  <a:schemeClr val="tx1"/>
                </a:solidFill>
              </a:rPr>
              <a:t>статусу рейсу.</a:t>
            </a:r>
          </a:p>
          <a:p>
            <a:pPr algn="l"/>
            <a:r>
              <a:rPr lang="uk-UA" b="1" dirty="0">
                <a:solidFill>
                  <a:schemeClr val="tx1"/>
                </a:solidFill>
              </a:rPr>
              <a:t>— </a:t>
            </a:r>
            <a:r>
              <a:rPr lang="uk-UA" b="1" dirty="0" smtClean="0">
                <a:solidFill>
                  <a:schemeClr val="tx1"/>
                </a:solidFill>
              </a:rPr>
              <a:t>Реєстрація </a:t>
            </a:r>
            <a:r>
              <a:rPr lang="uk-UA" b="1" dirty="0">
                <a:solidFill>
                  <a:schemeClr val="tx1"/>
                </a:solidFill>
              </a:rPr>
              <a:t>та авторизація в системі.</a:t>
            </a:r>
          </a:p>
          <a:p>
            <a:pPr algn="l"/>
            <a:endParaRPr lang="en-US" dirty="0"/>
          </a:p>
          <a:p>
            <a:pPr algn="l"/>
            <a:endParaRPr lang="en-US" dirty="0"/>
          </a:p>
        </p:txBody>
      </p:sp>
    </p:spTree>
    <p:extLst>
      <p:ext uri="{BB962C8B-B14F-4D97-AF65-F5344CB8AC3E}">
        <p14:creationId xmlns:p14="http://schemas.microsoft.com/office/powerpoint/2010/main" val="3896159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
            <a:ext cx="9047018" cy="919708"/>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Діаграма прецедентів</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540563792"/>
              </p:ext>
            </p:extLst>
          </p:nvPr>
        </p:nvGraphicFramePr>
        <p:xfrm>
          <a:off x="2133600" y="919709"/>
          <a:ext cx="5791200" cy="5938291"/>
        </p:xfrm>
        <a:graphic>
          <a:graphicData uri="http://schemas.openxmlformats.org/presentationml/2006/ole">
            <mc:AlternateContent xmlns:mc="http://schemas.openxmlformats.org/markup-compatibility/2006">
              <mc:Choice xmlns:v="urn:schemas-microsoft-com:vml" Requires="v">
                <p:oleObj spid="_x0000_s1031" name="Visio" r:id="rId3" imgW="6400805" imgH="6572368" progId="Visio.Drawing.15">
                  <p:embed/>
                </p:oleObj>
              </mc:Choice>
              <mc:Fallback>
                <p:oleObj name="Visio" r:id="rId3" imgW="6400805" imgH="657236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19709"/>
                        <a:ext cx="5791200" cy="5938291"/>
                      </a:xfrm>
                      <a:prstGeom prst="rect">
                        <a:avLst/>
                      </a:prstGeom>
                      <a:noFill/>
                    </p:spPr>
                  </p:pic>
                </p:oleObj>
              </mc:Fallback>
            </mc:AlternateContent>
          </a:graphicData>
        </a:graphic>
      </p:graphicFrame>
    </p:spTree>
    <p:extLst>
      <p:ext uri="{BB962C8B-B14F-4D97-AF65-F5344CB8AC3E}">
        <p14:creationId xmlns:p14="http://schemas.microsoft.com/office/powerpoint/2010/main" val="79822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
            <a:ext cx="9047018" cy="919708"/>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Архітектура проекту</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2"/>
          <a:stretch>
            <a:fillRect/>
          </a:stretch>
        </p:blipFill>
        <p:spPr>
          <a:xfrm>
            <a:off x="2840182" y="1302328"/>
            <a:ext cx="4435063" cy="5264726"/>
          </a:xfrm>
          <a:prstGeom prst="rect">
            <a:avLst/>
          </a:prstGeom>
        </p:spPr>
      </p:pic>
    </p:spTree>
    <p:extLst>
      <p:ext uri="{BB962C8B-B14F-4D97-AF65-F5344CB8AC3E}">
        <p14:creationId xmlns:p14="http://schemas.microsoft.com/office/powerpoint/2010/main" val="2420004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
            <a:ext cx="9047018" cy="919708"/>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Технології</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2" descr="Результат пошуку зображень за запитом &quot;.net&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942" y="3708779"/>
            <a:ext cx="2523472" cy="9581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Результат пошуку зображень за запитом &quot;angul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920" y="1502283"/>
            <a:ext cx="2286000" cy="10357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Результат пошуку зображень за запитом &quot;sql server&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9620" y="5567907"/>
            <a:ext cx="2652451" cy="9426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Результат пошуку зображень за запитом &quot;bootstrap&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5549" y="1502283"/>
            <a:ext cx="1839649" cy="905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629982" y="1451875"/>
            <a:ext cx="2285999" cy="1067802"/>
          </a:xfrm>
          <a:prstGeom prst="rect">
            <a:avLst/>
          </a:prstGeom>
        </p:spPr>
      </p:pic>
      <p:pic>
        <p:nvPicPr>
          <p:cNvPr id="12" name="Picture 16" descr="Результат пошуку зображень за запитом &quot;entity framework&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6878" y="3723249"/>
            <a:ext cx="2523472" cy="9436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Результат пошуку зображень за запитом &quot;web api 2&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7052" y="3708779"/>
            <a:ext cx="2523472" cy="9297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466878" y="953363"/>
            <a:ext cx="2776722" cy="646331"/>
          </a:xfrm>
          <a:prstGeom prst="rect">
            <a:avLst/>
          </a:prstGeom>
          <a:noFill/>
        </p:spPr>
        <p:txBody>
          <a:bodyPr wrap="none" rtlCol="0">
            <a:spAutoFit/>
          </a:bodyPr>
          <a:lstStyle/>
          <a:p>
            <a:r>
              <a:rPr lang="uk-UA" b="1" dirty="0" smtClean="0"/>
              <a:t>Рівень представлення</a:t>
            </a:r>
            <a:endParaRPr lang="en-US" b="1" dirty="0"/>
          </a:p>
          <a:p>
            <a:endParaRPr lang="en-US" dirty="0"/>
          </a:p>
        </p:txBody>
      </p:sp>
      <p:sp>
        <p:nvSpPr>
          <p:cNvPr id="17" name="TextBox 16"/>
          <p:cNvSpPr txBox="1"/>
          <p:nvPr/>
        </p:nvSpPr>
        <p:spPr>
          <a:xfrm>
            <a:off x="3665137" y="3061358"/>
            <a:ext cx="2462534" cy="646331"/>
          </a:xfrm>
          <a:prstGeom prst="rect">
            <a:avLst/>
          </a:prstGeom>
          <a:noFill/>
        </p:spPr>
        <p:txBody>
          <a:bodyPr wrap="none" rtlCol="0">
            <a:spAutoFit/>
          </a:bodyPr>
          <a:lstStyle/>
          <a:p>
            <a:r>
              <a:rPr lang="uk-UA" b="1" dirty="0" smtClean="0"/>
              <a:t>Рівень бізнес логіки</a:t>
            </a:r>
            <a:endParaRPr lang="en-US" b="1" dirty="0"/>
          </a:p>
          <a:p>
            <a:endParaRPr lang="en-US" dirty="0"/>
          </a:p>
        </p:txBody>
      </p:sp>
      <p:sp>
        <p:nvSpPr>
          <p:cNvPr id="18" name="TextBox 17"/>
          <p:cNvSpPr txBox="1"/>
          <p:nvPr/>
        </p:nvSpPr>
        <p:spPr>
          <a:xfrm>
            <a:off x="3851662" y="4942091"/>
            <a:ext cx="1651414" cy="369332"/>
          </a:xfrm>
          <a:prstGeom prst="rect">
            <a:avLst/>
          </a:prstGeom>
          <a:noFill/>
        </p:spPr>
        <p:txBody>
          <a:bodyPr wrap="none" rtlCol="0">
            <a:spAutoFit/>
          </a:bodyPr>
          <a:lstStyle/>
          <a:p>
            <a:r>
              <a:rPr lang="uk-UA" b="1" dirty="0" smtClean="0"/>
              <a:t>Рівень даних</a:t>
            </a:r>
            <a:endParaRPr lang="en-US" b="1" dirty="0"/>
          </a:p>
        </p:txBody>
      </p:sp>
    </p:spTree>
    <p:extLst>
      <p:ext uri="{BB962C8B-B14F-4D97-AF65-F5344CB8AC3E}">
        <p14:creationId xmlns:p14="http://schemas.microsoft.com/office/powerpoint/2010/main" val="2113367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4284"/>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Діаграма класів</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330035" y="1080654"/>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2"/>
          <a:stretch>
            <a:fillRect/>
          </a:stretch>
        </p:blipFill>
        <p:spPr>
          <a:xfrm>
            <a:off x="1160111" y="676818"/>
            <a:ext cx="9226902" cy="6137243"/>
          </a:xfrm>
          <a:prstGeom prst="rect">
            <a:avLst/>
          </a:prstGeom>
        </p:spPr>
      </p:pic>
    </p:spTree>
    <p:extLst>
      <p:ext uri="{BB962C8B-B14F-4D97-AF65-F5344CB8AC3E}">
        <p14:creationId xmlns:p14="http://schemas.microsoft.com/office/powerpoint/2010/main" val="2314745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4284"/>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Схема бази даних</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330035" y="1080654"/>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p:cNvPicPr/>
          <p:nvPr/>
        </p:nvPicPr>
        <p:blipFill>
          <a:blip r:embed="rId2"/>
          <a:stretch>
            <a:fillRect/>
          </a:stretch>
        </p:blipFill>
        <p:spPr>
          <a:xfrm>
            <a:off x="720436" y="571500"/>
            <a:ext cx="10438101" cy="6286500"/>
          </a:xfrm>
          <a:prstGeom prst="rect">
            <a:avLst/>
          </a:prstGeom>
        </p:spPr>
      </p:pic>
    </p:spTree>
    <p:extLst>
      <p:ext uri="{BB962C8B-B14F-4D97-AF65-F5344CB8AC3E}">
        <p14:creationId xmlns:p14="http://schemas.microsoft.com/office/powerpoint/2010/main" val="143601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0436" y="157164"/>
            <a:ext cx="9047018" cy="66253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uk-UA" sz="4400" dirty="0" smtClean="0"/>
              <a:t>Серверна частина</a:t>
            </a:r>
            <a:endParaRPr lang="en-US" sz="4400" dirty="0"/>
          </a:p>
        </p:txBody>
      </p:sp>
      <p:sp>
        <p:nvSpPr>
          <p:cNvPr id="7" name="Rectangle 2"/>
          <p:cNvSpPr>
            <a:spLocks noChangeArrowheads="1"/>
          </p:cNvSpPr>
          <p:nvPr/>
        </p:nvSpPr>
        <p:spPr bwMode="auto">
          <a:xfrm>
            <a:off x="2133600" y="919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330035" y="1080654"/>
            <a:ext cx="16378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2"/>
          <a:stretch>
            <a:fillRect/>
          </a:stretch>
        </p:blipFill>
        <p:spPr>
          <a:xfrm>
            <a:off x="967834" y="1387329"/>
            <a:ext cx="3426905" cy="3492000"/>
          </a:xfrm>
          <a:prstGeom prst="rect">
            <a:avLst/>
          </a:prstGeom>
        </p:spPr>
      </p:pic>
      <p:sp>
        <p:nvSpPr>
          <p:cNvPr id="8" name="TextBox 7"/>
          <p:cNvSpPr txBox="1"/>
          <p:nvPr/>
        </p:nvSpPr>
        <p:spPr>
          <a:xfrm>
            <a:off x="4909089" y="2117666"/>
            <a:ext cx="4746428" cy="2031325"/>
          </a:xfrm>
          <a:prstGeom prst="rect">
            <a:avLst/>
          </a:prstGeom>
          <a:noFill/>
        </p:spPr>
        <p:txBody>
          <a:bodyPr wrap="none" rtlCol="0">
            <a:spAutoFit/>
          </a:bodyPr>
          <a:lstStyle/>
          <a:p>
            <a:r>
              <a:rPr lang="uk-UA" dirty="0" smtClean="0"/>
              <a:t>Розробленаза допомогою</a:t>
            </a:r>
            <a:r>
              <a:rPr lang="en-US" dirty="0" smtClean="0"/>
              <a:t> ASP.NET Web </a:t>
            </a:r>
            <a:r>
              <a:rPr lang="en-US" dirty="0" err="1" smtClean="0"/>
              <a:t>Api</a:t>
            </a:r>
            <a:r>
              <a:rPr lang="uk-UA" dirty="0" smtClean="0"/>
              <a:t>.</a:t>
            </a:r>
            <a:endParaRPr lang="en-US" dirty="0" smtClean="0"/>
          </a:p>
          <a:p>
            <a:endParaRPr lang="en-US" dirty="0"/>
          </a:p>
          <a:p>
            <a:r>
              <a:rPr lang="uk-UA" dirty="0" smtClean="0"/>
              <a:t>Базується на</a:t>
            </a:r>
            <a:r>
              <a:rPr lang="en-US" dirty="0" smtClean="0"/>
              <a:t> REST</a:t>
            </a:r>
            <a:r>
              <a:rPr lang="uk-UA" dirty="0" smtClean="0"/>
              <a:t> приципу.</a:t>
            </a:r>
            <a:endParaRPr lang="en-US" dirty="0" smtClean="0"/>
          </a:p>
          <a:p>
            <a:endParaRPr lang="en-US" dirty="0"/>
          </a:p>
          <a:p>
            <a:r>
              <a:rPr lang="uk-UA" dirty="0" smtClean="0"/>
              <a:t>Використовує</a:t>
            </a:r>
            <a:r>
              <a:rPr lang="en-US" dirty="0" smtClean="0"/>
              <a:t> </a:t>
            </a:r>
            <a:r>
              <a:rPr lang="en-US" dirty="0" err="1" smtClean="0"/>
              <a:t>Json</a:t>
            </a:r>
            <a:r>
              <a:rPr lang="en-US" dirty="0" smtClean="0"/>
              <a:t> </a:t>
            </a:r>
            <a:r>
              <a:rPr lang="uk-UA" dirty="0" smtClean="0"/>
              <a:t>формат для обміну </a:t>
            </a:r>
          </a:p>
          <a:p>
            <a:r>
              <a:rPr lang="uk-UA" dirty="0" smtClean="0"/>
              <a:t>даними між клієнтом та сервером.</a:t>
            </a:r>
            <a:r>
              <a:rPr lang="en-US" dirty="0" smtClean="0"/>
              <a:t/>
            </a:r>
            <a:br>
              <a:rPr lang="en-US" dirty="0" smtClean="0"/>
            </a:br>
            <a:endParaRPr lang="en-US" dirty="0"/>
          </a:p>
        </p:txBody>
      </p:sp>
    </p:spTree>
    <p:extLst>
      <p:ext uri="{BB962C8B-B14F-4D97-AF65-F5344CB8AC3E}">
        <p14:creationId xmlns:p14="http://schemas.microsoft.com/office/powerpoint/2010/main" val="195720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685</TotalTime>
  <Words>110</Words>
  <Application>Microsoft Office PowerPoint</Application>
  <PresentationFormat>Widescreen</PresentationFormat>
  <Paragraphs>36</Paragraphs>
  <Slides>13</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Times New Roman</vt:lpstr>
      <vt:lpstr>Trebuchet MS</vt:lpstr>
      <vt:lpstr>Wingdings 3</vt:lpstr>
      <vt:lpstr>Facet</vt:lpstr>
      <vt:lpstr>Visio</vt:lpstr>
      <vt:lpstr>Веб сервіс дял моніторинг та планування пасажирських авіаперевезень</vt:lpstr>
      <vt:lpstr>Предметна область</vt:lpstr>
      <vt:lpstr>Постановка задачі</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Моніторинг та планування пасажирських авіаперевезень.</dc:title>
  <dc:creator>Windows User</dc:creator>
  <cp:lastModifiedBy>Windows User</cp:lastModifiedBy>
  <cp:revision>9</cp:revision>
  <dcterms:created xsi:type="dcterms:W3CDTF">2017-05-28T21:32:42Z</dcterms:created>
  <dcterms:modified xsi:type="dcterms:W3CDTF">2017-05-29T23:23:52Z</dcterms:modified>
</cp:coreProperties>
</file>